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70" r:id="rId7"/>
    <p:sldId id="271" r:id="rId8"/>
    <p:sldId id="262" r:id="rId9"/>
    <p:sldId id="272" r:id="rId10"/>
    <p:sldId id="273" r:id="rId11"/>
    <p:sldId id="263" r:id="rId12"/>
    <p:sldId id="274" r:id="rId13"/>
    <p:sldId id="275" r:id="rId14"/>
    <p:sldId id="276" r:id="rId15"/>
    <p:sldId id="277" r:id="rId16"/>
    <p:sldId id="264" r:id="rId17"/>
    <p:sldId id="278" r:id="rId18"/>
    <p:sldId id="279" r:id="rId19"/>
    <p:sldId id="266" r:id="rId20"/>
    <p:sldId id="280" r:id="rId21"/>
    <p:sldId id="281" r:id="rId22"/>
    <p:sldId id="268" r:id="rId23"/>
    <p:sldId id="269" r:id="rId24"/>
  </p:sldIdLst>
  <p:sldSz cx="9144000" cy="5143500" type="screen16x9"/>
  <p:notesSz cx="6858000" cy="9144000"/>
  <p:embeddedFontLst>
    <p:embeddedFont>
      <p:font typeface="Montserrat" pitchFamily="2" charset="77"/>
      <p:regular r:id="rId26"/>
      <p:bold r:id="rId27"/>
      <p:italic r:id="rId28"/>
      <p:boldItalic r:id="rId29"/>
    </p:embeddedFont>
    <p:embeddedFont>
      <p:font typeface="Montserrat ExtraBold" pitchFamily="2" charset="77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16352dc97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16352dc97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16352dc97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16352dc97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9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16352dc97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16352dc97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16352dc97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16352dc97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16352dc9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16352dc9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16352dc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16352dc9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16352dc9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16352dc9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16352dc9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16352dc9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16352dc9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16352dc9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16352dc97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16352dc97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16352dc97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16352dc97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4720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install/window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BDRQxfWrozY&amp;t=216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get-started/install/maco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hL7pkX1Pfk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-3019" r="-1103"/>
          <a:stretch/>
        </p:blipFill>
        <p:spPr>
          <a:xfrm>
            <a:off x="2960300" y="2085725"/>
            <a:ext cx="3165551" cy="972050"/>
          </a:xfrm>
          <a:prstGeom prst="rect">
            <a:avLst/>
          </a:prstGeom>
          <a:noFill/>
          <a:ln>
            <a:noFill/>
          </a:ln>
          <a:effectLst>
            <a:outerShdw blurRad="57150" dist="47625" dir="8100000" algn="bl" rotWithShape="0">
              <a:srgbClr val="000000">
                <a:alpha val="24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63;p22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rgbClr val="004C8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203" name="Google Shape;164;p22"/>
          <p:cNvSpPr txBox="1"/>
          <p:nvPr/>
        </p:nvSpPr>
        <p:spPr>
          <a:xfrm>
            <a:off x="-150" y="344350"/>
            <a:ext cx="91440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dirty="0"/>
              <a:t>Wie </a:t>
            </a:r>
            <a:r>
              <a:rPr dirty="0" err="1"/>
              <a:t>kompliziert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es </a:t>
            </a:r>
            <a:r>
              <a:rPr dirty="0" err="1"/>
              <a:t>wirklich</a:t>
            </a:r>
            <a:r>
              <a:rPr dirty="0"/>
              <a:t>?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Ziemlich wenig</a:t>
            </a:r>
            <a:endParaRPr dirty="0"/>
          </a:p>
        </p:txBody>
      </p:sp>
      <p:pic>
        <p:nvPicPr>
          <p:cNvPr id="204" name="Google Shape;165;p22" descr="Google Shape;165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50" y="4661775"/>
            <a:ext cx="924877" cy="3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2377165-89EB-0C43-AB43-D9584183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0" y="855671"/>
            <a:ext cx="8575657" cy="42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227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226500" y="-301875"/>
            <a:ext cx="5624700" cy="562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5662575" y="335625"/>
            <a:ext cx="651300" cy="65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6153325" y="1166150"/>
            <a:ext cx="1123200" cy="112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6842275" y="439425"/>
            <a:ext cx="434400" cy="43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1434350" y="1718250"/>
            <a:ext cx="33600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 Setup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0850" y="4661775"/>
            <a:ext cx="924876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77;p24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" name="Google Shape;178;p24"/>
          <p:cNvSpPr txBox="1"/>
          <p:nvPr/>
        </p:nvSpPr>
        <p:spPr>
          <a:xfrm>
            <a:off x="-150" y="344350"/>
            <a:ext cx="91440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Windows/ Mac Setup</a:t>
            </a:r>
          </a:p>
        </p:txBody>
      </p:sp>
      <p:pic>
        <p:nvPicPr>
          <p:cNvPr id="236" name="Google Shape;179;p24" descr="Google Shape;179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50" y="4661775"/>
            <a:ext cx="924877" cy="3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Du brauchst:…"/>
          <p:cNvSpPr txBox="1">
            <a:spLocks noGrp="1"/>
          </p:cNvSpPr>
          <p:nvPr>
            <p:ph type="body" idx="4294967295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t>Du brauchst: </a:t>
            </a:r>
          </a:p>
          <a:p>
            <a:pPr marL="939800" lvl="1" indent="-342900">
              <a:buChar char="●"/>
            </a:pPr>
            <a:r>
              <a:t>Computer/Laptop</a:t>
            </a:r>
          </a:p>
          <a:p>
            <a:pPr marL="939800" lvl="1" indent="-342900">
              <a:buChar char="●"/>
            </a:pPr>
            <a:r>
              <a:t>IDE - Android Studio</a:t>
            </a:r>
          </a:p>
          <a:p>
            <a:pPr marL="939800" lvl="1" indent="-342900">
              <a:buChar char="●"/>
            </a:pPr>
            <a:r>
              <a:t>Android Emulator</a:t>
            </a:r>
          </a:p>
          <a:p>
            <a:pPr marL="939800" lvl="1" indent="-342900">
              <a:buChar char="●"/>
            </a:pPr>
            <a:r>
              <a:t>Mac (nur zum testen der App auf einem iOS Emulator)</a:t>
            </a:r>
          </a:p>
          <a:p>
            <a:pPr marL="939800" lvl="1" indent="-342900">
              <a:buChar char="●"/>
            </a:pPr>
            <a:r>
              <a:t>Xcode</a:t>
            </a:r>
          </a:p>
        </p:txBody>
      </p:sp>
    </p:spTree>
    <p:extLst>
      <p:ext uri="{BB962C8B-B14F-4D97-AF65-F5344CB8AC3E}">
        <p14:creationId xmlns:p14="http://schemas.microsoft.com/office/powerpoint/2010/main" val="8786454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177;p24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0" name="Google Shape;178;p24"/>
          <p:cNvSpPr txBox="1"/>
          <p:nvPr/>
        </p:nvSpPr>
        <p:spPr>
          <a:xfrm>
            <a:off x="-150" y="344350"/>
            <a:ext cx="91440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Windows Setup</a:t>
            </a:r>
          </a:p>
        </p:txBody>
      </p:sp>
      <p:pic>
        <p:nvPicPr>
          <p:cNvPr id="241" name="Google Shape;179;p24" descr="Google Shape;179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50" y="4661775"/>
            <a:ext cx="924877" cy="3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Eine ausführliche Dokumentation zum Download von ….…"/>
          <p:cNvSpPr txBox="1">
            <a:spLocks noGrp="1"/>
          </p:cNvSpPr>
          <p:nvPr>
            <p:ph type="body" idx="4294967295"/>
          </p:nvPr>
        </p:nvSpPr>
        <p:spPr>
          <a:xfrm>
            <a:off x="457050" y="963653"/>
            <a:ext cx="8229600" cy="339447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Eine </a:t>
            </a:r>
            <a:r>
              <a:rPr dirty="0" err="1"/>
              <a:t>ausführliche</a:t>
            </a:r>
            <a:r>
              <a:rPr dirty="0"/>
              <a:t> </a:t>
            </a:r>
            <a:r>
              <a:rPr dirty="0" err="1"/>
              <a:t>Dokumentation</a:t>
            </a:r>
            <a:r>
              <a:rPr dirty="0"/>
              <a:t> </a:t>
            </a:r>
            <a:r>
              <a:rPr dirty="0" err="1"/>
              <a:t>zum</a:t>
            </a:r>
            <a:r>
              <a:rPr dirty="0"/>
              <a:t> Download von ….</a:t>
            </a:r>
          </a:p>
          <a:p>
            <a:pPr marL="939800" lvl="1" indent="-342900">
              <a:buChar char="●"/>
            </a:pPr>
            <a:r>
              <a:rPr dirty="0"/>
              <a:t>Flutter</a:t>
            </a:r>
          </a:p>
          <a:p>
            <a:pPr marL="939800" lvl="1" indent="-342900">
              <a:buChar char="●"/>
            </a:pPr>
            <a:r>
              <a:rPr dirty="0"/>
              <a:t>Android Studio</a:t>
            </a:r>
          </a:p>
          <a:p>
            <a:pPr marL="939800" lvl="1" indent="-342900">
              <a:buChar char="●"/>
            </a:pPr>
            <a:r>
              <a:rPr dirty="0"/>
              <a:t>Android Emulators</a:t>
            </a:r>
          </a:p>
        </p:txBody>
      </p:sp>
      <p:sp>
        <p:nvSpPr>
          <p:cNvPr id="243" name="bietet folgender Link:…"/>
          <p:cNvSpPr txBox="1">
            <a:spLocks noGrp="1"/>
          </p:cNvSpPr>
          <p:nvPr>
            <p:ph type="title"/>
          </p:nvPr>
        </p:nvSpPr>
        <p:spPr>
          <a:xfrm>
            <a:off x="623876" y="1847813"/>
            <a:ext cx="6367801" cy="4090800"/>
          </a:xfrm>
          <a:prstGeom prst="rect">
            <a:avLst/>
          </a:prstGeom>
        </p:spPr>
        <p:txBody>
          <a:bodyPr/>
          <a:lstStyle/>
          <a:p>
            <a:pPr marL="228600" indent="-228600">
              <a:defRPr sz="1800">
                <a:solidFill>
                  <a:srgbClr val="333333"/>
                </a:solidFill>
              </a:defRPr>
            </a:pPr>
            <a:r>
              <a:rPr dirty="0" err="1"/>
              <a:t>bietet</a:t>
            </a:r>
            <a:r>
              <a:rPr dirty="0"/>
              <a:t> </a:t>
            </a:r>
            <a:r>
              <a:rPr dirty="0" err="1"/>
              <a:t>folgender</a:t>
            </a:r>
            <a:r>
              <a:rPr dirty="0"/>
              <a:t> Link: </a:t>
            </a:r>
          </a:p>
          <a:p>
            <a:pPr marL="228600" indent="-228600">
              <a:defRPr sz="1400">
                <a:solidFill>
                  <a:srgbClr val="333333"/>
                </a:solidFill>
              </a:defRPr>
            </a:pPr>
            <a:r>
              <a:rPr u="sng"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https://flutter.dev/docs/get-started/install/windows</a:t>
            </a:r>
            <a:r>
              <a:rPr dirty="0"/>
              <a:t> </a:t>
            </a:r>
          </a:p>
          <a:p>
            <a:pPr marL="228600" indent="-228600">
              <a:defRPr sz="1800">
                <a:solidFill>
                  <a:srgbClr val="333333"/>
                </a:solidFill>
              </a:defRPr>
            </a:pPr>
            <a:endParaRPr dirty="0"/>
          </a:p>
          <a:p>
            <a:pPr marL="228600" indent="-228600">
              <a:defRPr sz="1800">
                <a:solidFill>
                  <a:srgbClr val="333333"/>
                </a:solidFill>
              </a:defRPr>
            </a:pPr>
            <a:r>
              <a:rPr dirty="0"/>
              <a:t>Android Studio Installation Video : </a:t>
            </a:r>
          </a:p>
          <a:p>
            <a:pPr marL="228600" indent="-228600">
              <a:defRPr sz="1400">
                <a:solidFill>
                  <a:srgbClr val="333333"/>
                </a:solidFill>
              </a:defRPr>
            </a:pPr>
            <a:r>
              <a:rPr u="sng"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"/>
              </a:rPr>
              <a:t>https://www.youtube.com/watch?v=7vvMltQtfxY</a:t>
            </a:r>
          </a:p>
          <a:p>
            <a:pPr marL="228600" indent="-228600">
              <a:defRPr sz="1400">
                <a:solidFill>
                  <a:srgbClr val="333333"/>
                </a:solidFill>
              </a:defRPr>
            </a:pPr>
            <a:endParaRPr u="sng" dirty="0">
              <a:solidFill>
                <a:schemeClr val="accent5"/>
              </a:solidFill>
              <a:uFill>
                <a:solidFill>
                  <a:schemeClr val="accent5"/>
                </a:solidFill>
              </a:uFill>
              <a:hlinkClick r:id=""/>
            </a:endParaRPr>
          </a:p>
          <a:p>
            <a:pPr marL="228600" indent="-228600">
              <a:defRPr sz="1800">
                <a:solidFill>
                  <a:srgbClr val="333333"/>
                </a:solidFill>
              </a:defRPr>
            </a:pPr>
            <a:r>
              <a:rPr dirty="0"/>
              <a:t>Flutter Installation Video:</a:t>
            </a:r>
          </a:p>
          <a:p>
            <a:pPr defTabSz="457200">
              <a:lnSpc>
                <a:spcPts val="2800"/>
              </a:lnSpc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/>
              </a:rPr>
              <a:t>https://www.youtube.com/watch?v=BDRQxfWrozY&amp;t=216s</a:t>
            </a:r>
          </a:p>
        </p:txBody>
      </p:sp>
    </p:spTree>
    <p:extLst>
      <p:ext uri="{BB962C8B-B14F-4D97-AF65-F5344CB8AC3E}">
        <p14:creationId xmlns:p14="http://schemas.microsoft.com/office/powerpoint/2010/main" val="7920785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177;p24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6" name="Google Shape;178;p24"/>
          <p:cNvSpPr txBox="1"/>
          <p:nvPr/>
        </p:nvSpPr>
        <p:spPr>
          <a:xfrm>
            <a:off x="-150" y="344350"/>
            <a:ext cx="91440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Mac Setup</a:t>
            </a:r>
          </a:p>
        </p:txBody>
      </p:sp>
      <p:pic>
        <p:nvPicPr>
          <p:cNvPr id="247" name="Google Shape;179;p24" descr="Google Shape;179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50" y="4661775"/>
            <a:ext cx="924877" cy="3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Eine ausführliche Dokumentation zum Download von ….…"/>
          <p:cNvSpPr txBox="1">
            <a:spLocks noGrp="1"/>
          </p:cNvSpPr>
          <p:nvPr>
            <p:ph type="body" idx="4294967295"/>
          </p:nvPr>
        </p:nvSpPr>
        <p:spPr>
          <a:xfrm>
            <a:off x="377988" y="938950"/>
            <a:ext cx="8229600" cy="339447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/>
              <a:t>Eine </a:t>
            </a:r>
            <a:r>
              <a:rPr dirty="0" err="1"/>
              <a:t>ausführliche</a:t>
            </a:r>
            <a:r>
              <a:rPr dirty="0"/>
              <a:t> </a:t>
            </a:r>
            <a:r>
              <a:rPr dirty="0" err="1"/>
              <a:t>Dokumentation</a:t>
            </a:r>
            <a:r>
              <a:rPr dirty="0"/>
              <a:t> </a:t>
            </a:r>
            <a:r>
              <a:rPr dirty="0" err="1"/>
              <a:t>zum</a:t>
            </a:r>
            <a:r>
              <a:rPr dirty="0"/>
              <a:t> Download von ….</a:t>
            </a:r>
          </a:p>
          <a:p>
            <a:pPr marL="939800" lvl="1" indent="-342900">
              <a:buChar char="●"/>
            </a:pPr>
            <a:r>
              <a:rPr dirty="0"/>
              <a:t>Flutter</a:t>
            </a:r>
          </a:p>
          <a:p>
            <a:pPr marL="939800" lvl="1" indent="-342900">
              <a:buChar char="●"/>
            </a:pPr>
            <a:r>
              <a:rPr dirty="0"/>
              <a:t>Android Studio</a:t>
            </a:r>
          </a:p>
          <a:p>
            <a:pPr marL="939800" lvl="1" indent="-342900">
              <a:buChar char="●"/>
            </a:pPr>
            <a:r>
              <a:rPr dirty="0"/>
              <a:t>Android Emulators</a:t>
            </a:r>
          </a:p>
        </p:txBody>
      </p:sp>
      <p:sp>
        <p:nvSpPr>
          <p:cNvPr id="249" name="bietet folgender Link:…"/>
          <p:cNvSpPr txBox="1">
            <a:spLocks noGrp="1"/>
          </p:cNvSpPr>
          <p:nvPr>
            <p:ph type="title"/>
          </p:nvPr>
        </p:nvSpPr>
        <p:spPr>
          <a:xfrm>
            <a:off x="536412" y="1839861"/>
            <a:ext cx="6367801" cy="4090800"/>
          </a:xfrm>
          <a:prstGeom prst="rect">
            <a:avLst/>
          </a:prstGeom>
        </p:spPr>
        <p:txBody>
          <a:bodyPr/>
          <a:lstStyle/>
          <a:p>
            <a:pPr marL="228600" indent="-228600">
              <a:defRPr sz="1800">
                <a:solidFill>
                  <a:srgbClr val="333333"/>
                </a:solidFill>
              </a:defRPr>
            </a:pPr>
            <a:r>
              <a:rPr dirty="0" err="1"/>
              <a:t>bietet</a:t>
            </a:r>
            <a:r>
              <a:rPr dirty="0"/>
              <a:t> </a:t>
            </a:r>
            <a:r>
              <a:rPr dirty="0" err="1"/>
              <a:t>folgender</a:t>
            </a:r>
            <a:r>
              <a:rPr dirty="0"/>
              <a:t> Link: </a:t>
            </a:r>
          </a:p>
          <a:p>
            <a:pPr marL="228600" indent="-228600">
              <a:defRPr sz="1400">
                <a:solidFill>
                  <a:srgbClr val="333333"/>
                </a:solidFill>
              </a:defRPr>
            </a:pPr>
            <a:r>
              <a:rPr u="sng"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https://flutter.dev/docs/get-started/install/macos</a:t>
            </a:r>
            <a:r>
              <a:rPr dirty="0"/>
              <a:t> </a:t>
            </a:r>
          </a:p>
          <a:p>
            <a:pPr marL="228600" indent="-228600">
              <a:defRPr sz="1800">
                <a:solidFill>
                  <a:srgbClr val="333333"/>
                </a:solidFill>
              </a:defRPr>
            </a:pPr>
            <a:endParaRPr dirty="0"/>
          </a:p>
          <a:p>
            <a:pPr marL="228600" indent="-228600">
              <a:defRPr sz="1800">
                <a:solidFill>
                  <a:srgbClr val="333333"/>
                </a:solidFill>
              </a:defRPr>
            </a:pPr>
            <a:r>
              <a:rPr dirty="0"/>
              <a:t>Android Studio Installation Video : </a:t>
            </a:r>
          </a:p>
          <a:p>
            <a:pPr marL="228600" indent="-228600">
              <a:defRPr sz="1400">
                <a:solidFill>
                  <a:srgbClr val="333333"/>
                </a:solidFill>
              </a:defRPr>
            </a:pPr>
            <a:r>
              <a:rPr u="sng"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"/>
              </a:rPr>
              <a:t>https://www.youtube.com/watch?v=7vvMltQtfxY</a:t>
            </a:r>
          </a:p>
          <a:p>
            <a:pPr marL="228600" indent="-228600">
              <a:defRPr sz="1400">
                <a:solidFill>
                  <a:srgbClr val="333333"/>
                </a:solidFill>
              </a:defRPr>
            </a:pPr>
            <a:endParaRPr u="sng" dirty="0">
              <a:solidFill>
                <a:schemeClr val="accent5"/>
              </a:solidFill>
              <a:uFill>
                <a:solidFill>
                  <a:schemeClr val="accent5"/>
                </a:solidFill>
              </a:uFill>
              <a:hlinkClick r:id=""/>
            </a:endParaRPr>
          </a:p>
          <a:p>
            <a:pPr marL="228600" indent="-228600">
              <a:defRPr sz="1800">
                <a:solidFill>
                  <a:srgbClr val="333333"/>
                </a:solidFill>
              </a:defRPr>
            </a:pPr>
            <a:r>
              <a:rPr dirty="0"/>
              <a:t>Flutter Installation Video:</a:t>
            </a:r>
          </a:p>
          <a:p>
            <a:pPr defTabSz="457200">
              <a:lnSpc>
                <a:spcPts val="2800"/>
              </a:lnSpc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/>
              </a:rPr>
              <a:t>https://www.youtube.com/watch?v=hL7pkX1Pfko</a:t>
            </a:r>
          </a:p>
        </p:txBody>
      </p:sp>
    </p:spTree>
    <p:extLst>
      <p:ext uri="{BB962C8B-B14F-4D97-AF65-F5344CB8AC3E}">
        <p14:creationId xmlns:p14="http://schemas.microsoft.com/office/powerpoint/2010/main" val="39729610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177;p24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2" name="Google Shape;178;p24"/>
          <p:cNvSpPr txBox="1"/>
          <p:nvPr/>
        </p:nvSpPr>
        <p:spPr>
          <a:xfrm>
            <a:off x="-150" y="344350"/>
            <a:ext cx="91440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Setup</a:t>
            </a:r>
          </a:p>
        </p:txBody>
      </p:sp>
      <p:pic>
        <p:nvPicPr>
          <p:cNvPr id="253" name="Google Shape;179;p24" descr="Google Shape;179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50" y="4661775"/>
            <a:ext cx="924877" cy="3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ehr wichtig!…"/>
          <p:cNvSpPr txBox="1">
            <a:spLocks noGrp="1"/>
          </p:cNvSpPr>
          <p:nvPr>
            <p:ph type="body" idx="4294967295"/>
          </p:nvPr>
        </p:nvSpPr>
        <p:spPr>
          <a:xfrm>
            <a:off x="457200" y="1174750"/>
            <a:ext cx="8229600" cy="339447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ts val="1660"/>
              </a:lnSpc>
            </a:pPr>
            <a:r>
              <a:rPr dirty="0"/>
              <a:t>Sehr </a:t>
            </a:r>
            <a:r>
              <a:rPr dirty="0" err="1"/>
              <a:t>wichtig</a:t>
            </a:r>
            <a:r>
              <a:rPr dirty="0"/>
              <a:t>!</a:t>
            </a:r>
          </a:p>
          <a:p>
            <a:pPr marL="939800" lvl="1" indent="-342900">
              <a:lnSpc>
                <a:spcPts val="1660"/>
              </a:lnSpc>
              <a:buChar char="●"/>
            </a:pPr>
            <a:r>
              <a:rPr dirty="0"/>
              <a:t>Bei Setups </a:t>
            </a:r>
            <a:r>
              <a:rPr dirty="0" err="1"/>
              <a:t>passieren</a:t>
            </a:r>
            <a:r>
              <a:rPr dirty="0"/>
              <a:t> </a:t>
            </a:r>
            <a:r>
              <a:rPr dirty="0" err="1"/>
              <a:t>Fehler</a:t>
            </a:r>
            <a:endParaRPr dirty="0"/>
          </a:p>
          <a:p>
            <a:pPr marL="939800" lvl="1" indent="-342900">
              <a:lnSpc>
                <a:spcPts val="1660"/>
              </a:lnSpc>
              <a:buChar char="●"/>
            </a:pPr>
            <a:r>
              <a:rPr dirty="0" err="1"/>
              <a:t>Bekommt</a:t>
            </a:r>
            <a:r>
              <a:rPr dirty="0"/>
              <a:t> man oft </a:t>
            </a:r>
            <a:r>
              <a:rPr dirty="0" err="1"/>
              <a:t>viele</a:t>
            </a:r>
            <a:r>
              <a:rPr dirty="0"/>
              <a:t> </a:t>
            </a:r>
            <a:r>
              <a:rPr dirty="0" err="1"/>
              <a:t>Fehlermeldungen</a:t>
            </a:r>
            <a:endParaRPr dirty="0"/>
          </a:p>
          <a:p>
            <a:pPr marL="939800" lvl="1" indent="-342900">
              <a:lnSpc>
                <a:spcPts val="1660"/>
              </a:lnSpc>
              <a:buChar char="●"/>
            </a:pPr>
            <a:r>
              <a:rPr dirty="0" err="1"/>
              <a:t>Kann</a:t>
            </a:r>
            <a:r>
              <a:rPr dirty="0"/>
              <a:t> </a:t>
            </a:r>
            <a:r>
              <a:rPr dirty="0" err="1"/>
              <a:t>einen</a:t>
            </a:r>
            <a:r>
              <a:rPr dirty="0"/>
              <a:t> </a:t>
            </a:r>
            <a:r>
              <a:rPr dirty="0" err="1"/>
              <a:t>frustrieren</a:t>
            </a:r>
            <a:endParaRPr dirty="0"/>
          </a:p>
          <a:p>
            <a:pPr marL="939800" lvl="1" indent="-342900">
              <a:lnSpc>
                <a:spcPts val="1660"/>
              </a:lnSpc>
              <a:buChar char="●"/>
            </a:pPr>
            <a:r>
              <a:rPr dirty="0" err="1"/>
              <a:t>Durchhalten</a:t>
            </a:r>
            <a:r>
              <a:rPr dirty="0"/>
              <a:t> </a:t>
            </a:r>
            <a:r>
              <a:rPr dirty="0" err="1"/>
              <a:t>lohnt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!</a:t>
            </a:r>
          </a:p>
          <a:p>
            <a:pPr marL="939800" lvl="1" indent="-342900">
              <a:lnSpc>
                <a:spcPts val="1660"/>
              </a:lnSpc>
              <a:buChar char="●"/>
            </a:pPr>
            <a:r>
              <a:rPr dirty="0"/>
              <a:t>Lass dich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verunsichern</a:t>
            </a:r>
            <a:r>
              <a:rPr dirty="0"/>
              <a:t>.</a:t>
            </a:r>
          </a:p>
          <a:p>
            <a:pPr marL="939800" lvl="1" indent="-342900">
              <a:lnSpc>
                <a:spcPts val="1660"/>
              </a:lnSpc>
              <a:buChar char="●"/>
            </a:pPr>
            <a:r>
              <a:rPr dirty="0" err="1"/>
              <a:t>Suche</a:t>
            </a:r>
            <a:r>
              <a:rPr dirty="0"/>
              <a:t> </a:t>
            </a:r>
            <a:r>
              <a:rPr dirty="0" err="1"/>
              <a:t>nach</a:t>
            </a:r>
            <a:r>
              <a:rPr dirty="0"/>
              <a:t> der </a:t>
            </a:r>
            <a:r>
              <a:rPr dirty="0" err="1"/>
              <a:t>Lösung</a:t>
            </a:r>
            <a:r>
              <a:rPr dirty="0"/>
              <a:t> </a:t>
            </a:r>
            <a:r>
              <a:rPr dirty="0" err="1"/>
              <a:t>einer</a:t>
            </a:r>
            <a:r>
              <a:rPr dirty="0"/>
              <a:t> </a:t>
            </a:r>
            <a:r>
              <a:rPr dirty="0" err="1"/>
              <a:t>Fehlermeldung</a:t>
            </a:r>
            <a:r>
              <a:rPr dirty="0"/>
              <a:t> in Google. 99% der </a:t>
            </a:r>
            <a:r>
              <a:rPr dirty="0" err="1"/>
              <a:t>Fehler</a:t>
            </a:r>
            <a:r>
              <a:rPr dirty="0"/>
              <a:t> </a:t>
            </a:r>
            <a:r>
              <a:rPr dirty="0" err="1"/>
              <a:t>hatte</a:t>
            </a:r>
            <a:r>
              <a:rPr dirty="0"/>
              <a:t> </a:t>
            </a:r>
            <a:r>
              <a:rPr dirty="0" err="1"/>
              <a:t>jemand</a:t>
            </a:r>
            <a:r>
              <a:rPr dirty="0"/>
              <a:t> </a:t>
            </a:r>
            <a:r>
              <a:rPr dirty="0" err="1"/>
              <a:t>schon</a:t>
            </a:r>
            <a:r>
              <a:rPr dirty="0"/>
              <a:t> </a:t>
            </a:r>
            <a:r>
              <a:rPr dirty="0" err="1"/>
              <a:t>vor</a:t>
            </a:r>
            <a:r>
              <a:rPr dirty="0"/>
              <a:t> </a:t>
            </a:r>
            <a:r>
              <a:rPr dirty="0" err="1"/>
              <a:t>euch</a:t>
            </a:r>
            <a:r>
              <a:rPr dirty="0"/>
              <a:t>.</a:t>
            </a:r>
          </a:p>
          <a:p>
            <a:pPr marL="939800" lvl="1" indent="-342900">
              <a:lnSpc>
                <a:spcPts val="1660"/>
              </a:lnSpc>
              <a:buChar char="●"/>
            </a:pPr>
            <a:r>
              <a:rPr dirty="0" err="1"/>
              <a:t>Frage</a:t>
            </a:r>
            <a:r>
              <a:rPr dirty="0"/>
              <a:t>, </a:t>
            </a:r>
            <a:r>
              <a:rPr dirty="0" err="1"/>
              <a:t>wenn</a:t>
            </a:r>
            <a:r>
              <a:rPr dirty="0"/>
              <a:t> du </a:t>
            </a:r>
            <a:r>
              <a:rPr dirty="0" err="1"/>
              <a:t>Hilfe</a:t>
            </a:r>
            <a:r>
              <a:rPr dirty="0"/>
              <a:t> </a:t>
            </a:r>
            <a:r>
              <a:rPr dirty="0" err="1"/>
              <a:t>brauchst</a:t>
            </a:r>
            <a:r>
              <a:rPr dirty="0"/>
              <a:t>. </a:t>
            </a:r>
            <a:r>
              <a:rPr dirty="0" err="1"/>
              <a:t>Niemand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perfekt</a:t>
            </a:r>
            <a:r>
              <a:rPr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88543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226500" y="-301875"/>
            <a:ext cx="5624700" cy="5624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5662575" y="335625"/>
            <a:ext cx="651300" cy="651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6153325" y="1166150"/>
            <a:ext cx="1123200" cy="112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842275" y="439425"/>
            <a:ext cx="434400" cy="43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955428" y="656475"/>
            <a:ext cx="4405022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 </a:t>
            </a:r>
            <a:r>
              <a:rPr lang="fr" sz="4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Holiday </a:t>
            </a:r>
            <a:r>
              <a:rPr lang="fr" sz="4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Setup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0850" y="4661775"/>
            <a:ext cx="924876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163;p22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rgbClr val="CCD3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9" name="Google Shape;164;p22"/>
          <p:cNvSpPr txBox="1"/>
          <p:nvPr/>
        </p:nvSpPr>
        <p:spPr>
          <a:xfrm>
            <a:off x="-150" y="344350"/>
            <a:ext cx="91440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dirty="0"/>
              <a:t>“</a:t>
            </a:r>
            <a:r>
              <a:rPr lang="de-DE" dirty="0"/>
              <a:t>Share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holiday</a:t>
            </a:r>
            <a:r>
              <a:rPr dirty="0"/>
              <a:t>” Setup</a:t>
            </a:r>
          </a:p>
        </p:txBody>
      </p:sp>
      <p:pic>
        <p:nvPicPr>
          <p:cNvPr id="270" name="Google Shape;165;p22" descr="Google Shape;165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50" y="4661775"/>
            <a:ext cx="924877" cy="3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Let Start Coding"/>
          <p:cNvSpPr txBox="1">
            <a:spLocks noGrp="1"/>
          </p:cNvSpPr>
          <p:nvPr>
            <p:ph type="title"/>
          </p:nvPr>
        </p:nvSpPr>
        <p:spPr>
          <a:xfrm>
            <a:off x="146353" y="938950"/>
            <a:ext cx="8819373" cy="460480"/>
          </a:xfrm>
          <a:prstGeom prst="rect">
            <a:avLst/>
          </a:prstGeom>
        </p:spPr>
        <p:txBody>
          <a:bodyPr/>
          <a:lstStyle/>
          <a:p>
            <a:r>
              <a:rPr lang="de-DE" sz="2000" dirty="0"/>
              <a:t>Folgende Schritte um deine Website mit </a:t>
            </a:r>
            <a:r>
              <a:rPr lang="de-DE" sz="2000" dirty="0" err="1"/>
              <a:t>Flutter</a:t>
            </a:r>
            <a:r>
              <a:rPr lang="de-DE" sz="2000" dirty="0"/>
              <a:t> zu Schreiben:</a:t>
            </a:r>
            <a:endParaRPr sz="2000" dirty="0"/>
          </a:p>
        </p:txBody>
      </p:sp>
      <p:sp>
        <p:nvSpPr>
          <p:cNvPr id="8" name="Let Start Coding">
            <a:extLst>
              <a:ext uri="{FF2B5EF4-FFF2-40B4-BE49-F238E27FC236}">
                <a16:creationId xmlns:a16="http://schemas.microsoft.com/office/drawing/2014/main" id="{B7296D4A-140A-CF4B-9BE1-B2C072A1CE71}"/>
              </a:ext>
            </a:extLst>
          </p:cNvPr>
          <p:cNvSpPr txBox="1">
            <a:spLocks/>
          </p:cNvSpPr>
          <p:nvPr/>
        </p:nvSpPr>
        <p:spPr>
          <a:xfrm>
            <a:off x="146352" y="1571539"/>
            <a:ext cx="8819373" cy="287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accent2"/>
                </a:solidFill>
              </a:rPr>
              <a:t>1. Öffne Terminal oder Command Line</a:t>
            </a:r>
          </a:p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accent2"/>
                </a:solidFill>
              </a:rPr>
              <a:t>2. Schreibe: </a:t>
            </a:r>
            <a:r>
              <a:rPr lang="de-DE" sz="1400" dirty="0" err="1">
                <a:solidFill>
                  <a:schemeClr val="accent2"/>
                </a:solidFill>
              </a:rPr>
              <a:t>flutter</a:t>
            </a:r>
            <a:r>
              <a:rPr lang="de-DE" sz="1400" dirty="0">
                <a:solidFill>
                  <a:schemeClr val="accent2"/>
                </a:solidFill>
              </a:rPr>
              <a:t> </a:t>
            </a:r>
            <a:r>
              <a:rPr lang="de-DE" sz="1400" dirty="0" err="1">
                <a:solidFill>
                  <a:schemeClr val="accent2"/>
                </a:solidFill>
              </a:rPr>
              <a:t>channel</a:t>
            </a:r>
            <a:r>
              <a:rPr lang="de-DE" sz="1400" dirty="0">
                <a:solidFill>
                  <a:schemeClr val="accent2"/>
                </a:solidFill>
              </a:rPr>
              <a:t> </a:t>
            </a:r>
            <a:r>
              <a:rPr lang="de-DE" sz="1400" dirty="0" err="1">
                <a:solidFill>
                  <a:schemeClr val="accent2"/>
                </a:solidFill>
              </a:rPr>
              <a:t>master</a:t>
            </a:r>
            <a:r>
              <a:rPr lang="de-DE" sz="1400" dirty="0">
                <a:solidFill>
                  <a:schemeClr val="accent2"/>
                </a:solidFill>
              </a:rPr>
              <a:t> (da </a:t>
            </a:r>
            <a:r>
              <a:rPr lang="de-DE" sz="1400" dirty="0" err="1">
                <a:solidFill>
                  <a:schemeClr val="accent2"/>
                </a:solidFill>
              </a:rPr>
              <a:t>flutter</a:t>
            </a:r>
            <a:r>
              <a:rPr lang="de-DE" sz="1400" dirty="0">
                <a:solidFill>
                  <a:schemeClr val="accent2"/>
                </a:solidFill>
              </a:rPr>
              <a:t> web noch in der </a:t>
            </a:r>
            <a:r>
              <a:rPr lang="de-DE" sz="1400" dirty="0" err="1">
                <a:solidFill>
                  <a:schemeClr val="accent2"/>
                </a:solidFill>
              </a:rPr>
              <a:t>beta</a:t>
            </a:r>
            <a:r>
              <a:rPr lang="de-DE" sz="1400" dirty="0">
                <a:solidFill>
                  <a:schemeClr val="accent2"/>
                </a:solidFill>
              </a:rPr>
              <a:t> ist)</a:t>
            </a:r>
          </a:p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accent2"/>
                </a:solidFill>
              </a:rPr>
              <a:t>3. Schreibe: </a:t>
            </a:r>
            <a:r>
              <a:rPr lang="de-DE" sz="1400" dirty="0" err="1">
                <a:solidFill>
                  <a:schemeClr val="accent2"/>
                </a:solidFill>
              </a:rPr>
              <a:t>flutter</a:t>
            </a:r>
            <a:r>
              <a:rPr lang="de-DE" sz="1400" dirty="0">
                <a:solidFill>
                  <a:schemeClr val="accent2"/>
                </a:solidFill>
              </a:rPr>
              <a:t> upgrade (um die neuste </a:t>
            </a:r>
            <a:r>
              <a:rPr lang="de-DE" sz="1400" dirty="0" err="1">
                <a:solidFill>
                  <a:schemeClr val="accent2"/>
                </a:solidFill>
              </a:rPr>
              <a:t>Flutterversion</a:t>
            </a:r>
            <a:r>
              <a:rPr lang="de-DE" sz="1400" dirty="0">
                <a:solidFill>
                  <a:schemeClr val="accent2"/>
                </a:solidFill>
              </a:rPr>
              <a:t> zu bekommen)</a:t>
            </a:r>
          </a:p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accent2"/>
                </a:solidFill>
              </a:rPr>
              <a:t>4. Schreibe: </a:t>
            </a:r>
            <a:r>
              <a:rPr lang="de-DE" sz="1400" dirty="0" err="1">
                <a:solidFill>
                  <a:schemeClr val="accent2"/>
                </a:solidFill>
              </a:rPr>
              <a:t>flutter</a:t>
            </a:r>
            <a:r>
              <a:rPr lang="de-DE" sz="1400" dirty="0">
                <a:solidFill>
                  <a:schemeClr val="accent2"/>
                </a:solidFill>
              </a:rPr>
              <a:t> </a:t>
            </a:r>
            <a:r>
              <a:rPr lang="de-DE" sz="1400" dirty="0" err="1">
                <a:solidFill>
                  <a:schemeClr val="accent2"/>
                </a:solidFill>
              </a:rPr>
              <a:t>config</a:t>
            </a:r>
            <a:r>
              <a:rPr lang="de-DE" sz="1400" dirty="0">
                <a:solidFill>
                  <a:schemeClr val="accent2"/>
                </a:solidFill>
              </a:rPr>
              <a:t> --</a:t>
            </a:r>
            <a:r>
              <a:rPr lang="de-DE" sz="1400" dirty="0" err="1">
                <a:solidFill>
                  <a:schemeClr val="accent2"/>
                </a:solidFill>
              </a:rPr>
              <a:t>enable</a:t>
            </a:r>
            <a:r>
              <a:rPr lang="de-DE" sz="1400" dirty="0">
                <a:solidFill>
                  <a:schemeClr val="accent2"/>
                </a:solidFill>
              </a:rPr>
              <a:t>-web (um Web zu aktivieren)</a:t>
            </a:r>
          </a:p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accent2"/>
                </a:solidFill>
              </a:rPr>
              <a:t>5. Schreibe: </a:t>
            </a:r>
            <a:r>
              <a:rPr lang="de-DE" sz="1400" dirty="0" err="1">
                <a:solidFill>
                  <a:schemeClr val="accent2"/>
                </a:solidFill>
              </a:rPr>
              <a:t>flutter</a:t>
            </a:r>
            <a:r>
              <a:rPr lang="de-DE" sz="1400" dirty="0">
                <a:solidFill>
                  <a:schemeClr val="accent2"/>
                </a:solidFill>
              </a:rPr>
              <a:t> </a:t>
            </a:r>
            <a:r>
              <a:rPr lang="de-DE" sz="1400" dirty="0" err="1">
                <a:solidFill>
                  <a:schemeClr val="accent2"/>
                </a:solidFill>
              </a:rPr>
              <a:t>devices</a:t>
            </a:r>
            <a:r>
              <a:rPr lang="de-DE" sz="1400" dirty="0">
                <a:solidFill>
                  <a:schemeClr val="accent2"/>
                </a:solidFill>
              </a:rPr>
              <a:t> (um zu bestätigen, dass Web aktiviert wurde)</a:t>
            </a:r>
          </a:p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accent2"/>
                </a:solidFill>
              </a:rPr>
              <a:t>6. Schreibe: </a:t>
            </a:r>
            <a:r>
              <a:rPr lang="de-DE" sz="1400" dirty="0" err="1">
                <a:solidFill>
                  <a:schemeClr val="accent2"/>
                </a:solidFill>
              </a:rPr>
              <a:t>flutter</a:t>
            </a:r>
            <a:r>
              <a:rPr lang="de-DE" sz="1400" dirty="0">
                <a:solidFill>
                  <a:schemeClr val="accent2"/>
                </a:solidFill>
              </a:rPr>
              <a:t> </a:t>
            </a:r>
            <a:r>
              <a:rPr lang="de-DE" sz="1400" dirty="0" err="1">
                <a:solidFill>
                  <a:schemeClr val="accent2"/>
                </a:solidFill>
              </a:rPr>
              <a:t>create</a:t>
            </a:r>
            <a:r>
              <a:rPr lang="de-DE" sz="1400" dirty="0">
                <a:solidFill>
                  <a:schemeClr val="accent2"/>
                </a:solidFill>
              </a:rPr>
              <a:t> </a:t>
            </a:r>
            <a:r>
              <a:rPr lang="de-DE" sz="1400" dirty="0" err="1">
                <a:solidFill>
                  <a:schemeClr val="accent2"/>
                </a:solidFill>
              </a:rPr>
              <a:t>share_your_holiday</a:t>
            </a:r>
            <a:r>
              <a:rPr lang="de-DE" sz="1400" dirty="0">
                <a:solidFill>
                  <a:schemeClr val="accent2"/>
                </a:solidFill>
              </a:rPr>
              <a:t> (Erstellen der </a:t>
            </a:r>
            <a:r>
              <a:rPr lang="de-DE" sz="1400" dirty="0" err="1">
                <a:solidFill>
                  <a:schemeClr val="accent2"/>
                </a:solidFill>
              </a:rPr>
              <a:t>Flutter</a:t>
            </a:r>
            <a:r>
              <a:rPr lang="de-DE" sz="1400" dirty="0">
                <a:solidFill>
                  <a:schemeClr val="accent2"/>
                </a:solidFill>
              </a:rPr>
              <a:t> Applikation)</a:t>
            </a:r>
          </a:p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accent2"/>
                </a:solidFill>
              </a:rPr>
              <a:t>7. Schreibe: cd </a:t>
            </a:r>
            <a:r>
              <a:rPr lang="de-DE" sz="1400" dirty="0" err="1">
                <a:solidFill>
                  <a:schemeClr val="accent2"/>
                </a:solidFill>
              </a:rPr>
              <a:t>share_your_holiday</a:t>
            </a:r>
            <a:r>
              <a:rPr lang="de-DE" sz="1400" dirty="0">
                <a:solidFill>
                  <a:schemeClr val="accent2"/>
                </a:solidFill>
              </a:rPr>
              <a:t> (Um auf das Projekt im Terminal zu verweisen)</a:t>
            </a:r>
          </a:p>
          <a:p>
            <a:pPr>
              <a:lnSpc>
                <a:spcPct val="150000"/>
              </a:lnSpc>
            </a:pPr>
            <a:r>
              <a:rPr lang="de-DE" sz="1400" dirty="0">
                <a:solidFill>
                  <a:schemeClr val="accent2"/>
                </a:solidFill>
              </a:rPr>
              <a:t>8. Schreibe: </a:t>
            </a:r>
            <a:r>
              <a:rPr lang="de-DE" sz="1400" dirty="0" err="1">
                <a:solidFill>
                  <a:schemeClr val="accent2"/>
                </a:solidFill>
              </a:rPr>
              <a:t>flutter</a:t>
            </a:r>
            <a:r>
              <a:rPr lang="de-DE" sz="1400" dirty="0">
                <a:solidFill>
                  <a:schemeClr val="accent2"/>
                </a:solidFill>
              </a:rPr>
              <a:t> </a:t>
            </a:r>
            <a:r>
              <a:rPr lang="de-DE" sz="1400" dirty="0" err="1">
                <a:solidFill>
                  <a:schemeClr val="accent2"/>
                </a:solidFill>
              </a:rPr>
              <a:t>run</a:t>
            </a:r>
            <a:r>
              <a:rPr lang="de-DE" sz="1400" dirty="0">
                <a:solidFill>
                  <a:schemeClr val="accent2"/>
                </a:solidFill>
              </a:rPr>
              <a:t> –d </a:t>
            </a:r>
            <a:r>
              <a:rPr lang="de-DE" sz="1400" dirty="0" err="1">
                <a:solidFill>
                  <a:schemeClr val="accent2"/>
                </a:solidFill>
              </a:rPr>
              <a:t>chrome</a:t>
            </a:r>
            <a:r>
              <a:rPr lang="de-DE" sz="1400" dirty="0">
                <a:solidFill>
                  <a:schemeClr val="accent2"/>
                </a:solidFill>
              </a:rPr>
              <a:t> (laden der Website in dem Google Chrome Browser)</a:t>
            </a:r>
          </a:p>
          <a:p>
            <a:endParaRPr lang="de-DE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2682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153;p21"/>
          <p:cNvSpPr/>
          <p:nvPr/>
        </p:nvSpPr>
        <p:spPr>
          <a:xfrm>
            <a:off x="226499" y="-301876"/>
            <a:ext cx="5624702" cy="5624702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6" name="Google Shape;154;p21"/>
          <p:cNvSpPr/>
          <p:nvPr/>
        </p:nvSpPr>
        <p:spPr>
          <a:xfrm>
            <a:off x="5662574" y="335625"/>
            <a:ext cx="651301" cy="6513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Google Shape;155;p21"/>
          <p:cNvSpPr/>
          <p:nvPr/>
        </p:nvSpPr>
        <p:spPr>
          <a:xfrm>
            <a:off x="6153325" y="1166150"/>
            <a:ext cx="1123201" cy="11232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8" name="Google Shape;156;p21"/>
          <p:cNvSpPr/>
          <p:nvPr/>
        </p:nvSpPr>
        <p:spPr>
          <a:xfrm>
            <a:off x="6842275" y="439425"/>
            <a:ext cx="434401" cy="4341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9" name="Google Shape;157;p21"/>
          <p:cNvSpPr txBox="1"/>
          <p:nvPr/>
        </p:nvSpPr>
        <p:spPr>
          <a:xfrm>
            <a:off x="1358850" y="940830"/>
            <a:ext cx="3360000" cy="313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de-DE" dirty="0"/>
              <a:t>Share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holiday</a:t>
            </a:r>
            <a:r>
              <a:rPr lang="de-DE" dirty="0"/>
              <a:t> Website</a:t>
            </a:r>
            <a:endParaRPr dirty="0"/>
          </a:p>
        </p:txBody>
      </p:sp>
      <p:pic>
        <p:nvPicPr>
          <p:cNvPr id="280" name="Google Shape;158;p21" descr="Google Shape;158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50" y="4661775"/>
            <a:ext cx="924877" cy="302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4440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-150" y="344350"/>
            <a:ext cx="9144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 </a:t>
            </a:r>
            <a:r>
              <a:rPr lang="fr" sz="1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r>
              <a:rPr lang="fr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1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holiday</a:t>
            </a:r>
            <a:r>
              <a:rPr lang="fr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1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0850" y="4661775"/>
            <a:ext cx="924876" cy="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outdoor, water, beach, person&#10;&#10;Description automatically generated">
            <a:extLst>
              <a:ext uri="{FF2B5EF4-FFF2-40B4-BE49-F238E27FC236}">
                <a16:creationId xmlns:a16="http://schemas.microsoft.com/office/drawing/2014/main" id="{471492E5-D874-9B4E-96CE-5343EEFF1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" y="858850"/>
            <a:ext cx="9144000" cy="41645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654402" y="1550504"/>
            <a:ext cx="3835200" cy="1711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Schreibe</a:t>
            </a:r>
            <a:r>
              <a:rPr lang="fr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mit Flutter </a:t>
            </a:r>
            <a:r>
              <a:rPr lang="fr" sz="36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deine</a:t>
            </a:r>
            <a:r>
              <a:rPr lang="fr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36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erste</a:t>
            </a:r>
            <a:r>
              <a:rPr lang="fr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36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850" y="4661775"/>
            <a:ext cx="924876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-150" y="344350"/>
            <a:ext cx="9144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 </a:t>
            </a:r>
            <a:r>
              <a:rPr lang="fr" sz="1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r>
              <a:rPr lang="fr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1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holiday</a:t>
            </a:r>
            <a:r>
              <a:rPr lang="fr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1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0850" y="4661775"/>
            <a:ext cx="924876" cy="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BC5B334-30B3-D643-8854-BA4BFF3E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" y="858850"/>
            <a:ext cx="9144000" cy="431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04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170;p23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9" name="Google Shape;171;p23"/>
          <p:cNvSpPr txBox="1"/>
          <p:nvPr/>
        </p:nvSpPr>
        <p:spPr>
          <a:xfrm>
            <a:off x="-150" y="344350"/>
            <a:ext cx="91440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de-DE" dirty="0"/>
              <a:t>The End</a:t>
            </a:r>
            <a:endParaRPr dirty="0"/>
          </a:p>
        </p:txBody>
      </p:sp>
      <p:pic>
        <p:nvPicPr>
          <p:cNvPr id="290" name="Google Shape;172;p23" descr="Google Shape;172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50" y="4661775"/>
            <a:ext cx="924877" cy="3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Voila! Geschafft"/>
          <p:cNvSpPr txBox="1">
            <a:spLocks noGrp="1"/>
          </p:cNvSpPr>
          <p:nvPr>
            <p:ph type="title"/>
          </p:nvPr>
        </p:nvSpPr>
        <p:spPr>
          <a:xfrm>
            <a:off x="2294202" y="2018051"/>
            <a:ext cx="4555296" cy="1107398"/>
          </a:xfrm>
          <a:prstGeom prst="rect">
            <a:avLst/>
          </a:prstGeom>
        </p:spPr>
        <p:txBody>
          <a:bodyPr/>
          <a:lstStyle/>
          <a:p>
            <a:r>
              <a:rPr dirty="0"/>
              <a:t>Voila! </a:t>
            </a:r>
            <a:r>
              <a:rPr dirty="0" err="1"/>
              <a:t>Geschafft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83997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/>
          <p:nvPr/>
        </p:nvSpPr>
        <p:spPr>
          <a:xfrm>
            <a:off x="4898150" y="1255225"/>
            <a:ext cx="2774700" cy="277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9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1823900" y="2275975"/>
            <a:ext cx="3835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</a:t>
            </a:r>
            <a:endParaRPr sz="3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850" y="4661775"/>
            <a:ext cx="924876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/>
          <p:nvPr/>
        </p:nvSpPr>
        <p:spPr>
          <a:xfrm>
            <a:off x="7153850" y="802200"/>
            <a:ext cx="519000" cy="51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7686988" y="1255125"/>
            <a:ext cx="972000" cy="97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/>
        </p:nvSpPr>
        <p:spPr>
          <a:xfrm>
            <a:off x="2654400" y="2275975"/>
            <a:ext cx="3835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THANKS </a:t>
            </a:r>
            <a:endParaRPr sz="3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850" y="4661775"/>
            <a:ext cx="924876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-150" y="415325"/>
            <a:ext cx="9144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SPEAKER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684487" y="1767173"/>
            <a:ext cx="4818801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GB" b="1" dirty="0"/>
              <a:t>Christian </a:t>
            </a:r>
            <a:r>
              <a:rPr lang="en-GB" b="1" dirty="0" err="1"/>
              <a:t>Eichmueller</a:t>
            </a:r>
            <a:endParaRPr lang="en-GB" b="1" dirty="0"/>
          </a:p>
          <a:p>
            <a:pPr>
              <a:defRPr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GB" dirty="0"/>
              <a:t>- App </a:t>
            </a:r>
            <a:r>
              <a:rPr lang="en-GB" dirty="0" err="1"/>
              <a:t>Entwickler</a:t>
            </a:r>
            <a:r>
              <a:rPr lang="en-GB" dirty="0"/>
              <a:t>  </a:t>
            </a:r>
            <a:r>
              <a:rPr lang="en-GB" dirty="0" err="1"/>
              <a:t>seit</a:t>
            </a:r>
            <a:r>
              <a:rPr lang="en-GB" dirty="0"/>
              <a:t> 6 Jahre</a:t>
            </a:r>
          </a:p>
          <a:p>
            <a:pPr>
              <a:buSzPct val="100000"/>
              <a:defRPr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GB" dirty="0"/>
              <a:t>- Android/iOS </a:t>
            </a:r>
            <a:r>
              <a:rPr lang="en-GB" dirty="0" err="1"/>
              <a:t>ist</a:t>
            </a:r>
            <a:r>
              <a:rPr lang="en-GB" dirty="0"/>
              <a:t> OK</a:t>
            </a:r>
          </a:p>
          <a:p>
            <a:pPr>
              <a:buSzPct val="100000"/>
              <a:defRPr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GB" dirty="0"/>
              <a:t>- Flutter </a:t>
            </a:r>
            <a:r>
              <a:rPr lang="en-GB" dirty="0" err="1"/>
              <a:t>lässt</a:t>
            </a:r>
            <a:r>
              <a:rPr lang="en-GB" dirty="0"/>
              <a:t> </a:t>
            </a:r>
            <a:r>
              <a:rPr lang="en-GB" dirty="0" err="1"/>
              <a:t>mein</a:t>
            </a:r>
            <a:r>
              <a:rPr lang="en-GB" dirty="0"/>
              <a:t> </a:t>
            </a:r>
            <a:r>
              <a:rPr lang="en-GB" dirty="0" err="1"/>
              <a:t>Herz</a:t>
            </a:r>
            <a:r>
              <a:rPr lang="en-GB" dirty="0"/>
              <a:t> </a:t>
            </a:r>
            <a:r>
              <a:rPr lang="en-GB" dirty="0" err="1"/>
              <a:t>flattern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850" y="4661775"/>
            <a:ext cx="924876" cy="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p.jpg" descr="pp.jpg">
            <a:extLst>
              <a:ext uri="{FF2B5EF4-FFF2-40B4-BE49-F238E27FC236}">
                <a16:creationId xmlns:a16="http://schemas.microsoft.com/office/drawing/2014/main" id="{DBE68717-A45E-B04A-9F84-1ABB21982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503" y="1840349"/>
            <a:ext cx="1462801" cy="146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63500" dist="85725" dir="7860000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7"/>
          <p:cNvGrpSpPr/>
          <p:nvPr/>
        </p:nvGrpSpPr>
        <p:grpSpPr>
          <a:xfrm>
            <a:off x="7098338" y="1540997"/>
            <a:ext cx="713725" cy="724891"/>
            <a:chOff x="1492450" y="1524284"/>
            <a:chExt cx="713725" cy="724891"/>
          </a:xfrm>
        </p:grpSpPr>
        <p:sp>
          <p:nvSpPr>
            <p:cNvPr id="84" name="Google Shape;84;p17"/>
            <p:cNvSpPr/>
            <p:nvPr/>
          </p:nvSpPr>
          <p:spPr>
            <a:xfrm>
              <a:off x="1492450" y="1695975"/>
              <a:ext cx="553200" cy="553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1991375" y="1586750"/>
              <a:ext cx="214800" cy="21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1802750" y="1524284"/>
              <a:ext cx="132000" cy="13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17"/>
          <p:cNvGrpSpPr/>
          <p:nvPr/>
        </p:nvGrpSpPr>
        <p:grpSpPr>
          <a:xfrm>
            <a:off x="4295388" y="1524284"/>
            <a:ext cx="713725" cy="724891"/>
            <a:chOff x="1492450" y="1524284"/>
            <a:chExt cx="713725" cy="724891"/>
          </a:xfrm>
        </p:grpSpPr>
        <p:sp>
          <p:nvSpPr>
            <p:cNvPr id="88" name="Google Shape;88;p17"/>
            <p:cNvSpPr/>
            <p:nvPr/>
          </p:nvSpPr>
          <p:spPr>
            <a:xfrm>
              <a:off x="1492450" y="1695975"/>
              <a:ext cx="553200" cy="553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1991375" y="1586750"/>
              <a:ext cx="214800" cy="21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1802750" y="1524284"/>
              <a:ext cx="132000" cy="13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4938"/>
            <a:ext cx="9143995" cy="12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-150" y="415325"/>
            <a:ext cx="9144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933850" y="2270000"/>
            <a:ext cx="16704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Flutter – Es </a:t>
            </a:r>
            <a:r>
              <a:rPr lang="fr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war</a:t>
            </a:r>
            <a:r>
              <a:rPr lang="fr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einmal</a:t>
            </a:r>
            <a:r>
              <a:rPr lang="fr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vor langer </a:t>
            </a:r>
            <a:r>
              <a:rPr lang="fr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Zeit</a:t>
            </a:r>
            <a:r>
              <a:rPr lang="fr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>
            <a:off x="3170525" y="1524275"/>
            <a:ext cx="0" cy="934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/>
          <p:nvPr/>
        </p:nvSpPr>
        <p:spPr>
          <a:xfrm>
            <a:off x="604944" y="2983538"/>
            <a:ext cx="21423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GB" dirty="0"/>
              <a:t>Was </a:t>
            </a:r>
            <a:r>
              <a:rPr lang="en-GB" dirty="0" err="1"/>
              <a:t>ist</a:t>
            </a:r>
            <a:r>
              <a:rPr lang="en-GB" dirty="0"/>
              <a:t> Flutter?</a:t>
            </a:r>
          </a:p>
          <a:p>
            <a:pPr algn="ctr">
              <a:defRPr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GB" dirty="0" err="1"/>
              <a:t>Brauchen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es?</a:t>
            </a:r>
          </a:p>
          <a:p>
            <a:pPr algn="ctr">
              <a:defRPr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GB" dirty="0" err="1"/>
              <a:t>Warum</a:t>
            </a:r>
            <a:r>
              <a:rPr lang="en-GB" dirty="0"/>
              <a:t> es Liebe auf den </a:t>
            </a:r>
            <a:r>
              <a:rPr lang="en-GB" dirty="0" err="1"/>
              <a:t>ersten</a:t>
            </a:r>
            <a:r>
              <a:rPr lang="en-GB" dirty="0"/>
              <a:t> </a:t>
            </a:r>
            <a:r>
              <a:rPr lang="en-GB" dirty="0" err="1"/>
              <a:t>Blick</a:t>
            </a:r>
            <a:r>
              <a:rPr lang="en-GB" dirty="0"/>
              <a:t> war…</a:t>
            </a:r>
          </a:p>
        </p:txBody>
      </p:sp>
      <p:sp>
        <p:nvSpPr>
          <p:cNvPr id="96" name="Google Shape;96;p17"/>
          <p:cNvSpPr txBox="1"/>
          <p:nvPr/>
        </p:nvSpPr>
        <p:spPr>
          <a:xfrm>
            <a:off x="3736800" y="2270000"/>
            <a:ext cx="16704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Aufbau</a:t>
            </a:r>
            <a:r>
              <a:rPr lang="fr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einer</a:t>
            </a:r>
            <a:r>
              <a:rPr lang="fr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Flutter App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447113" y="2729097"/>
            <a:ext cx="21423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Wie</a:t>
            </a:r>
            <a:r>
              <a:rPr lang="fr" sz="1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1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kompliziert</a:t>
            </a:r>
            <a:r>
              <a:rPr lang="fr" sz="1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1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ist</a:t>
            </a:r>
            <a:r>
              <a:rPr lang="fr" sz="1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es </a:t>
            </a:r>
            <a:r>
              <a:rPr lang="fr" sz="1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wirklich</a:t>
            </a:r>
            <a:r>
              <a:rPr lang="fr" sz="1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" name="Google Shape;98;p17"/>
          <p:cNvCxnSpPr/>
          <p:nvPr/>
        </p:nvCxnSpPr>
        <p:spPr>
          <a:xfrm>
            <a:off x="5973475" y="1524275"/>
            <a:ext cx="0" cy="934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6539750" y="2270000"/>
            <a:ext cx="16704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Setup </a:t>
            </a:r>
            <a:r>
              <a:rPr lang="fr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und</a:t>
            </a:r>
            <a:r>
              <a:rPr lang="fr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Installation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6303788" y="2729097"/>
            <a:ext cx="21423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Setup</a:t>
            </a:r>
            <a:endParaRPr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1" name="Google Shape;101;p17"/>
          <p:cNvGrpSpPr/>
          <p:nvPr/>
        </p:nvGrpSpPr>
        <p:grpSpPr>
          <a:xfrm>
            <a:off x="1492450" y="1524284"/>
            <a:ext cx="713725" cy="724891"/>
            <a:chOff x="1492450" y="1524284"/>
            <a:chExt cx="713725" cy="724891"/>
          </a:xfrm>
        </p:grpSpPr>
        <p:sp>
          <p:nvSpPr>
            <p:cNvPr id="102" name="Google Shape;102;p17"/>
            <p:cNvSpPr/>
            <p:nvPr/>
          </p:nvSpPr>
          <p:spPr>
            <a:xfrm>
              <a:off x="1492450" y="1695975"/>
              <a:ext cx="553200" cy="553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991375" y="1586750"/>
              <a:ext cx="214800" cy="21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802750" y="1524284"/>
              <a:ext cx="132000" cy="13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17"/>
          <p:cNvGrpSpPr/>
          <p:nvPr/>
        </p:nvGrpSpPr>
        <p:grpSpPr>
          <a:xfrm>
            <a:off x="5696863" y="3307772"/>
            <a:ext cx="713725" cy="724891"/>
            <a:chOff x="1492450" y="1524284"/>
            <a:chExt cx="713725" cy="724891"/>
          </a:xfrm>
        </p:grpSpPr>
        <p:sp>
          <p:nvSpPr>
            <p:cNvPr id="106" name="Google Shape;106;p17"/>
            <p:cNvSpPr/>
            <p:nvPr/>
          </p:nvSpPr>
          <p:spPr>
            <a:xfrm>
              <a:off x="1492450" y="1695975"/>
              <a:ext cx="553200" cy="553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991375" y="1586750"/>
              <a:ext cx="214800" cy="21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802750" y="1524284"/>
              <a:ext cx="132000" cy="13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2893913" y="3291059"/>
            <a:ext cx="713725" cy="724891"/>
            <a:chOff x="1492450" y="1524284"/>
            <a:chExt cx="713725" cy="724891"/>
          </a:xfrm>
        </p:grpSpPr>
        <p:sp>
          <p:nvSpPr>
            <p:cNvPr id="110" name="Google Shape;110;p17"/>
            <p:cNvSpPr/>
            <p:nvPr/>
          </p:nvSpPr>
          <p:spPr>
            <a:xfrm>
              <a:off x="1492450" y="1695975"/>
              <a:ext cx="553200" cy="553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991375" y="1586750"/>
              <a:ext cx="214800" cy="21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802750" y="1524284"/>
              <a:ext cx="132000" cy="13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 txBox="1"/>
          <p:nvPr/>
        </p:nvSpPr>
        <p:spPr>
          <a:xfrm>
            <a:off x="1901149" y="4036775"/>
            <a:ext cx="2373487" cy="57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Share </a:t>
            </a:r>
            <a:r>
              <a:rPr lang="de-DE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r>
              <a:rPr lang="de-DE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Holiday Website- Setup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099376" y="4535563"/>
            <a:ext cx="21423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Setup der </a:t>
            </a:r>
            <a:r>
              <a:rPr lang="fr" sz="1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r>
              <a:rPr lang="fr" sz="1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Montserrat"/>
                <a:sym typeface="Montserrat"/>
              </a:rPr>
              <a:t>Nice</a:t>
            </a:r>
            <a:r>
              <a:rPr lang="en-DE" sz="1200" dirty="0"/>
              <a:t> 😮</a:t>
            </a:r>
            <a:endParaRPr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>
            <a:off x="4572000" y="3291050"/>
            <a:ext cx="0" cy="934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7"/>
          <p:cNvSpPr txBox="1"/>
          <p:nvPr/>
        </p:nvSpPr>
        <p:spPr>
          <a:xfrm>
            <a:off x="4902324" y="4533151"/>
            <a:ext cx="21423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Geschafft</a:t>
            </a:r>
            <a:endParaRPr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0850" y="4661775"/>
            <a:ext cx="924876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13;p17">
            <a:extLst>
              <a:ext uri="{FF2B5EF4-FFF2-40B4-BE49-F238E27FC236}">
                <a16:creationId xmlns:a16="http://schemas.microsoft.com/office/drawing/2014/main" id="{B3F7ABDD-14BA-1B4F-91B4-D52D8F56F414}"/>
              </a:ext>
            </a:extLst>
          </p:cNvPr>
          <p:cNvSpPr txBox="1"/>
          <p:nvPr/>
        </p:nvSpPr>
        <p:spPr>
          <a:xfrm>
            <a:off x="4679054" y="4062394"/>
            <a:ext cx="2373487" cy="57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Share </a:t>
            </a:r>
            <a:r>
              <a:rPr lang="de-DE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r>
              <a:rPr lang="de-DE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Holiday Website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226500" y="-301875"/>
            <a:ext cx="5624700" cy="562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5662575" y="335625"/>
            <a:ext cx="651300" cy="65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6153325" y="1166150"/>
            <a:ext cx="1123200" cy="112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6842275" y="439425"/>
            <a:ext cx="434400" cy="434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669156" y="617682"/>
            <a:ext cx="4993419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Warum</a:t>
            </a: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4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war</a:t>
            </a: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App </a:t>
            </a:r>
            <a:r>
              <a:rPr lang="fr" sz="4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und</a:t>
            </a: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Web </a:t>
            </a:r>
            <a:r>
              <a:rPr lang="fr" sz="4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Schreiben</a:t>
            </a: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4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früher</a:t>
            </a: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4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</a:t>
            </a: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4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Schwer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0850" y="4661775"/>
            <a:ext cx="924876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0;p23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4" name="Google Shape;171;p23"/>
          <p:cNvSpPr txBox="1"/>
          <p:nvPr/>
        </p:nvSpPr>
        <p:spPr>
          <a:xfrm>
            <a:off x="-150" y="344350"/>
            <a:ext cx="91440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Was ist Flutter?</a:t>
            </a:r>
          </a:p>
        </p:txBody>
      </p:sp>
      <p:pic>
        <p:nvPicPr>
          <p:cNvPr id="175" name="Google Shape;172;p23" descr="Google Shape;172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50" y="4661775"/>
            <a:ext cx="924877" cy="3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Früher ohne Flutter:…"/>
          <p:cNvSpPr txBox="1">
            <a:spLocks noGrp="1"/>
          </p:cNvSpPr>
          <p:nvPr>
            <p:ph type="body" idx="4294967295"/>
          </p:nvPr>
        </p:nvSpPr>
        <p:spPr>
          <a:xfrm>
            <a:off x="182549" y="1039577"/>
            <a:ext cx="6297764" cy="33944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939800" lvl="1" indent="-342900">
              <a:buChar char="●"/>
            </a:pPr>
            <a:r>
              <a:rPr dirty="0" err="1"/>
              <a:t>Früher</a:t>
            </a:r>
            <a:r>
              <a:rPr dirty="0"/>
              <a:t> </a:t>
            </a:r>
            <a:r>
              <a:rPr dirty="0" err="1"/>
              <a:t>ohne</a:t>
            </a:r>
            <a:r>
              <a:rPr dirty="0"/>
              <a:t> Flutter:</a:t>
            </a:r>
          </a:p>
          <a:p>
            <a:pPr marL="1397000" lvl="2" indent="-342900">
              <a:buChar char="●"/>
            </a:pPr>
            <a:r>
              <a:rPr lang="de-DE" dirty="0"/>
              <a:t>Du musstest können: </a:t>
            </a:r>
            <a:r>
              <a:rPr lang="de-DE" dirty="0" err="1"/>
              <a:t>Html</a:t>
            </a:r>
            <a:r>
              <a:rPr lang="de-DE" dirty="0"/>
              <a:t>, CSS, </a:t>
            </a:r>
            <a:r>
              <a:rPr lang="de-DE" dirty="0" err="1"/>
              <a:t>Javascript</a:t>
            </a:r>
            <a:r>
              <a:rPr lang="de-DE" dirty="0"/>
              <a:t>, </a:t>
            </a:r>
            <a:r>
              <a:rPr lang="de-DE" dirty="0" err="1"/>
              <a:t>Php</a:t>
            </a:r>
            <a:endParaRPr dirty="0"/>
          </a:p>
          <a:p>
            <a:pPr marL="1397000" lvl="2" indent="-342900">
              <a:buChar char="●"/>
            </a:pPr>
            <a:r>
              <a:rPr dirty="0"/>
              <a:t>Du </a:t>
            </a:r>
            <a:r>
              <a:rPr dirty="0" err="1"/>
              <a:t>willst</a:t>
            </a:r>
            <a:r>
              <a:rPr dirty="0"/>
              <a:t> </a:t>
            </a:r>
            <a:r>
              <a:rPr lang="de-DE" dirty="0"/>
              <a:t>deine Website noch als App</a:t>
            </a:r>
            <a:r>
              <a:rPr dirty="0"/>
              <a:t>—&gt; </a:t>
            </a:r>
            <a:r>
              <a:rPr lang="de-DE" dirty="0"/>
              <a:t>Jetzt brauchst du auch noch Kenntnisse über iOS und Android</a:t>
            </a:r>
            <a:endParaRPr dirty="0"/>
          </a:p>
          <a:p>
            <a:pPr marL="1397000" lvl="2" indent="-342900">
              <a:buChar char="●"/>
            </a:pPr>
            <a:r>
              <a:rPr lang="de-DE" dirty="0"/>
              <a:t>Anpassung an unterschiedliche Screens mit </a:t>
            </a:r>
            <a:r>
              <a:rPr lang="de-DE" dirty="0" err="1"/>
              <a:t>css</a:t>
            </a:r>
            <a:r>
              <a:rPr lang="de-DE" dirty="0"/>
              <a:t> war einfach nur berauschend! Nicht :D</a:t>
            </a:r>
            <a:endParaRPr dirty="0"/>
          </a:p>
          <a:p>
            <a:pPr marL="1397000" lvl="2" indent="-342900">
              <a:buChar char="●"/>
            </a:pPr>
            <a:r>
              <a:rPr lang="de-DE" dirty="0" err="1"/>
              <a:t>Refreshen</a:t>
            </a:r>
            <a:r>
              <a:rPr lang="de-DE" dirty="0"/>
              <a:t> um die Änderungen anzuzeigen dauert auch ziemlich lange</a:t>
            </a:r>
            <a:endParaRPr dirty="0"/>
          </a:p>
          <a:p>
            <a:pPr marL="1397000" lvl="2" indent="-342900">
              <a:buChar char="●"/>
            </a:pPr>
            <a:r>
              <a:rPr dirty="0"/>
              <a:t>Horror-</a:t>
            </a:r>
            <a:r>
              <a:rPr dirty="0" err="1"/>
              <a:t>Szenario</a:t>
            </a:r>
            <a:r>
              <a:rPr dirty="0"/>
              <a:t>: </a:t>
            </a:r>
            <a:r>
              <a:rPr dirty="0" err="1"/>
              <a:t>Veränderungen</a:t>
            </a:r>
            <a:r>
              <a:rPr dirty="0"/>
              <a:t> </a:t>
            </a:r>
            <a:r>
              <a:rPr lang="de-DE" dirty="0"/>
              <a:t>in deiner Website</a:t>
            </a:r>
            <a:endParaRPr dirty="0"/>
          </a:p>
        </p:txBody>
      </p:sp>
      <p:pic>
        <p:nvPicPr>
          <p:cNvPr id="177" name="youtuber-2838945_640.jpg" descr="youtuber-2838945_6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341" y="3259683"/>
            <a:ext cx="2480904" cy="17715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9520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0;p23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Google Shape;171;p23"/>
          <p:cNvSpPr txBox="1"/>
          <p:nvPr/>
        </p:nvSpPr>
        <p:spPr>
          <a:xfrm>
            <a:off x="-150" y="344350"/>
            <a:ext cx="91440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Was ist Flutter?</a:t>
            </a:r>
          </a:p>
        </p:txBody>
      </p:sp>
      <p:pic>
        <p:nvPicPr>
          <p:cNvPr id="181" name="Google Shape;172;p23" descr="Google Shape;172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50" y="4661775"/>
            <a:ext cx="924877" cy="3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Heute mit Flutter:…"/>
          <p:cNvSpPr txBox="1">
            <a:spLocks noGrp="1"/>
          </p:cNvSpPr>
          <p:nvPr>
            <p:ph type="body" idx="4294967295"/>
          </p:nvPr>
        </p:nvSpPr>
        <p:spPr>
          <a:xfrm>
            <a:off x="457200" y="1200150"/>
            <a:ext cx="5005346" cy="33944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939800" lvl="1" indent="-342900">
              <a:buChar char="●"/>
            </a:pPr>
            <a:r>
              <a:rPr dirty="0"/>
              <a:t>Heute </a:t>
            </a:r>
            <a:r>
              <a:rPr dirty="0" err="1"/>
              <a:t>mit</a:t>
            </a:r>
            <a:r>
              <a:rPr dirty="0"/>
              <a:t> Flutter:</a:t>
            </a:r>
          </a:p>
          <a:p>
            <a:pPr marL="1397000" lvl="2" indent="-342900">
              <a:buChar char="●"/>
            </a:pPr>
            <a:r>
              <a:rPr dirty="0"/>
              <a:t>Eine Codebase </a:t>
            </a:r>
            <a:r>
              <a:rPr dirty="0" err="1"/>
              <a:t>für</a:t>
            </a:r>
            <a:r>
              <a:rPr dirty="0"/>
              <a:t> iOS, Android, Web und </a:t>
            </a:r>
            <a:r>
              <a:rPr lang="de-DE" dirty="0"/>
              <a:t>bald </a:t>
            </a:r>
            <a:r>
              <a:rPr dirty="0"/>
              <a:t>Desktop</a:t>
            </a:r>
          </a:p>
          <a:p>
            <a:pPr marL="1397000" lvl="2" indent="-342900">
              <a:buChar char="●"/>
            </a:pPr>
            <a:r>
              <a:rPr dirty="0"/>
              <a:t>1 - 2 </a:t>
            </a:r>
            <a:r>
              <a:rPr dirty="0" err="1"/>
              <a:t>Screensize</a:t>
            </a:r>
            <a:r>
              <a:rPr dirty="0"/>
              <a:t> files</a:t>
            </a:r>
          </a:p>
          <a:p>
            <a:pPr marL="1397000" lvl="2" indent="-342900">
              <a:buChar char="●"/>
            </a:pPr>
            <a:r>
              <a:rPr dirty="0" err="1"/>
              <a:t>Sekundenschnelles</a:t>
            </a:r>
            <a:r>
              <a:rPr dirty="0"/>
              <a:t> laden </a:t>
            </a:r>
            <a:r>
              <a:rPr dirty="0" err="1"/>
              <a:t>deiner</a:t>
            </a:r>
            <a:r>
              <a:rPr dirty="0"/>
              <a:t> App</a:t>
            </a:r>
            <a:r>
              <a:rPr lang="de-DE" dirty="0"/>
              <a:t>/Website</a:t>
            </a:r>
            <a:endParaRPr dirty="0"/>
          </a:p>
          <a:p>
            <a:pPr marL="1397000" lvl="2" indent="-342900">
              <a:buChar char="●"/>
            </a:pPr>
            <a:r>
              <a:rPr lang="de-DE" dirty="0"/>
              <a:t>Easy Life, easy </a:t>
            </a:r>
            <a:r>
              <a:rPr lang="de-DE" dirty="0" err="1"/>
              <a:t>going</a:t>
            </a:r>
            <a:r>
              <a:rPr lang="de-DE" dirty="0"/>
              <a:t>!</a:t>
            </a:r>
            <a:endParaRPr dirty="0"/>
          </a:p>
        </p:txBody>
      </p:sp>
      <p:pic>
        <p:nvPicPr>
          <p:cNvPr id="3" name="Picture 2" descr="A person using a computer sitting on top of a beach&#10;&#10;Description automatically generated">
            <a:extLst>
              <a:ext uri="{FF2B5EF4-FFF2-40B4-BE49-F238E27FC236}">
                <a16:creationId xmlns:a16="http://schemas.microsoft.com/office/drawing/2014/main" id="{11E44479-4C23-3249-A215-9DAAC419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73" y="2583888"/>
            <a:ext cx="3034054" cy="20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6024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226500" y="-301875"/>
            <a:ext cx="5624700" cy="5624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5662575" y="335625"/>
            <a:ext cx="651300" cy="65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6153325" y="1166150"/>
            <a:ext cx="1123200" cy="1123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6842275" y="439425"/>
            <a:ext cx="434400" cy="43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1434350" y="986925"/>
            <a:ext cx="33600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Aufbau</a:t>
            </a: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" sz="4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einer</a:t>
            </a:r>
            <a:r>
              <a:rPr lang="fr" sz="4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Flutter App</a:t>
            </a:r>
            <a:endParaRPr sz="4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0850" y="4661775"/>
            <a:ext cx="924876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63;p22"/>
          <p:cNvSpPr/>
          <p:nvPr/>
        </p:nvSpPr>
        <p:spPr>
          <a:xfrm>
            <a:off x="0" y="264250"/>
            <a:ext cx="9144000" cy="594600"/>
          </a:xfrm>
          <a:prstGeom prst="rect">
            <a:avLst/>
          </a:prstGeom>
          <a:solidFill>
            <a:srgbClr val="004C8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Google Shape;164;p22"/>
          <p:cNvSpPr txBox="1"/>
          <p:nvPr/>
        </p:nvSpPr>
        <p:spPr>
          <a:xfrm>
            <a:off x="-150" y="344350"/>
            <a:ext cx="91440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Wie kompliziert ist es wirklich?</a:t>
            </a:r>
          </a:p>
        </p:txBody>
      </p:sp>
      <p:pic>
        <p:nvPicPr>
          <p:cNvPr id="204" name="Google Shape;165;p22" descr="Google Shape;165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850" y="4661775"/>
            <a:ext cx="924877" cy="3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lego-4504692_1920.jpg" descr="lego-4504692_19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05" y="841282"/>
            <a:ext cx="7698995" cy="4330685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Jeder Lego Block in Flutter ist ein Widget mit seinen eigenen Eigenschaften"/>
          <p:cNvSpPr txBox="1">
            <a:spLocks noGrp="1"/>
          </p:cNvSpPr>
          <p:nvPr>
            <p:ph type="title"/>
          </p:nvPr>
        </p:nvSpPr>
        <p:spPr>
          <a:xfrm>
            <a:off x="7146202" y="1801378"/>
            <a:ext cx="1820000" cy="1865619"/>
          </a:xfrm>
          <a:prstGeom prst="rect">
            <a:avLst/>
          </a:prstGeom>
        </p:spPr>
        <p:txBody>
          <a:bodyPr lIns="76200" tIns="76200" rIns="76200" bIns="76200"/>
          <a:lstStyle>
            <a:lvl1pPr defTabSz="731520">
              <a:defRPr sz="1920"/>
            </a:lvl1pPr>
          </a:lstStyle>
          <a:p>
            <a:r>
              <a:t>Jeder Lego Block in Flutter ist ein Widget mit seinen eigenen Eigenschaften</a:t>
            </a:r>
          </a:p>
        </p:txBody>
      </p:sp>
      <p:sp>
        <p:nvSpPr>
          <p:cNvPr id="207" name="Bild von Vincent Groeneveld auf Pixabay"/>
          <p:cNvSpPr txBox="1">
            <a:spLocks noGrp="1"/>
          </p:cNvSpPr>
          <p:nvPr>
            <p:ph type="body" sz="quarter" idx="4294967295"/>
          </p:nvPr>
        </p:nvSpPr>
        <p:spPr>
          <a:xfrm>
            <a:off x="-86534" y="4837921"/>
            <a:ext cx="8229601" cy="46225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ClrTx/>
              <a:buSzTx/>
              <a:buFontTx/>
              <a:buNone/>
              <a:defRPr sz="1200"/>
            </a:pPr>
            <a:r>
              <a:t>Bild von Vincent Groeneveld auf Pixabay </a:t>
            </a:r>
          </a:p>
        </p:txBody>
      </p:sp>
    </p:spTree>
    <p:extLst>
      <p:ext uri="{BB962C8B-B14F-4D97-AF65-F5344CB8AC3E}">
        <p14:creationId xmlns:p14="http://schemas.microsoft.com/office/powerpoint/2010/main" val="10825526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4C86"/>
      </a:dk1>
      <a:lt1>
        <a:srgbClr val="FFFFFF"/>
      </a:lt1>
      <a:dk2>
        <a:srgbClr val="333333"/>
      </a:dk2>
      <a:lt2>
        <a:srgbClr val="CCD3FF"/>
      </a:lt2>
      <a:accent1>
        <a:srgbClr val="FF0069"/>
      </a:accent1>
      <a:accent2>
        <a:srgbClr val="212121"/>
      </a:accent2>
      <a:accent3>
        <a:srgbClr val="FFBA00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627</Words>
  <Application>Microsoft Macintosh PowerPoint</Application>
  <PresentationFormat>On-screen Show (16:9)</PresentationFormat>
  <Paragraphs>108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Montserrat</vt:lpstr>
      <vt:lpstr>Times Roman</vt:lpstr>
      <vt:lpstr>Arial</vt:lpstr>
      <vt:lpstr>Montserrat ExtraBold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Jeder Lego Block in Flutter ist ein Widget mit seinen eigenen Eigenschaften</vt:lpstr>
      <vt:lpstr>PowerPoint Presentation</vt:lpstr>
      <vt:lpstr>PowerPoint Presentation</vt:lpstr>
      <vt:lpstr>PowerPoint Presentation</vt:lpstr>
      <vt:lpstr>bietet folgender Link:  https://flutter.dev/docs/get-started/install/windows   Android Studio Installation Video :  https://www.youtube.com/watch?v=7vvMltQtfxY  Flutter Installation Video: https://www.youtube.com/watch?v=BDRQxfWrozY&amp;t=216s</vt:lpstr>
      <vt:lpstr>bietet folgender Link:  https://flutter.dev/docs/get-started/install/macos   Android Studio Installation Video :  https://www.youtube.com/watch?v=7vvMltQtfxY  Flutter Installation Video: https://www.youtube.com/watch?v=hL7pkX1Pfko</vt:lpstr>
      <vt:lpstr>PowerPoint Presentation</vt:lpstr>
      <vt:lpstr>PowerPoint Presentation</vt:lpstr>
      <vt:lpstr>Folgende Schritte um deine Website mit Flutter zu Schreiben:</vt:lpstr>
      <vt:lpstr>PowerPoint Presentation</vt:lpstr>
      <vt:lpstr>PowerPoint Presentation</vt:lpstr>
      <vt:lpstr>PowerPoint Presentation</vt:lpstr>
      <vt:lpstr>Voila! Geschafft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Christian Eichmueller</cp:lastModifiedBy>
  <cp:revision>9</cp:revision>
  <dcterms:modified xsi:type="dcterms:W3CDTF">2020-10-14T13:06:06Z</dcterms:modified>
</cp:coreProperties>
</file>